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Dosis"/>
      <p:regular r:id="rId10"/>
      <p:bold r:id="rId11"/>
    </p:embeddedFont>
    <p:embeddedFont>
      <p:font typeface="PT Sans Narrow"/>
      <p:regular r:id="rId12"/>
      <p:bold r:id="rId13"/>
    </p:embeddedFont>
    <p:embeddedFont>
      <p:font typeface="Open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Dosis-bold.fntdata"/><Relationship Id="rId10" Type="http://schemas.openxmlformats.org/officeDocument/2006/relationships/font" Target="fonts/Dosis-regular.fntdata"/><Relationship Id="rId13" Type="http://schemas.openxmlformats.org/officeDocument/2006/relationships/font" Target="fonts/PTSansNarrow-bold.fntdata"/><Relationship Id="rId12" Type="http://schemas.openxmlformats.org/officeDocument/2006/relationships/font" Target="fonts/PTSansNarrow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-bold.fntdata"/><Relationship Id="rId14" Type="http://schemas.openxmlformats.org/officeDocument/2006/relationships/font" Target="fonts/OpenSans-regular.fntdata"/><Relationship Id="rId17" Type="http://schemas.openxmlformats.org/officeDocument/2006/relationships/font" Target="fonts/OpenSans-boldItalic.fntdata"/><Relationship Id="rId16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Police Data Challenge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2217325" y="2897575"/>
            <a:ext cx="46785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Dosis"/>
                <a:ea typeface="Dosis"/>
                <a:cs typeface="Dosis"/>
                <a:sym typeface="Dosis"/>
              </a:rPr>
              <a:t>The Bayes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2528950" y="3214675"/>
            <a:ext cx="35403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172675" y="140525"/>
            <a:ext cx="4045200" cy="1675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The Data Analysts</a:t>
            </a:r>
          </a:p>
        </p:txBody>
      </p:sp>
      <p:sp>
        <p:nvSpPr>
          <p:cNvPr id="74" name="Shape 7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 sz="1800"/>
              <a:t>Dave Ho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 sz="1800"/>
              <a:t>Santosh Tatipamula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 sz="1800"/>
              <a:t>Alexander Vu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 sz="1800"/>
              <a:t>Tyler Shockley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 sz="1800"/>
              <a:t>Luke Liu</a:t>
            </a: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75" y="2026500"/>
            <a:ext cx="4230849" cy="246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The Objective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1258300"/>
            <a:ext cx="43527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buSzPct val="100000"/>
            </a:pPr>
            <a:r>
              <a:rPr lang="en" sz="1300"/>
              <a:t>As technology continues to grow, data becomes increasingly important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“Information is the resolution of uncertainty” ~ Claude Shannon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Predict future situations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Prioritize limited resources</a:t>
            </a:r>
          </a:p>
          <a:p>
            <a:pPr indent="-311150" lvl="0" marL="457200" rtl="0">
              <a:spcBef>
                <a:spcPts val="0"/>
              </a:spcBef>
              <a:buSzPct val="100000"/>
            </a:pPr>
            <a:r>
              <a:rPr lang="en" sz="1300"/>
              <a:t>In this challenge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Study existing seattle police data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Analyze the data</a:t>
            </a:r>
          </a:p>
          <a:p>
            <a:pPr indent="-311150" lvl="1" marL="914400" rtl="0">
              <a:spcBef>
                <a:spcPts val="0"/>
              </a:spcBef>
              <a:buSzPct val="100000"/>
            </a:pPr>
            <a:r>
              <a:rPr lang="en" sz="1300"/>
              <a:t>Come up with a possible solution to improve public safety within that area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075" y="1633376"/>
            <a:ext cx="3797174" cy="246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Brainstorming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1250" y="44525"/>
            <a:ext cx="2427974" cy="22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389600"/>
            <a:ext cx="4641900" cy="3179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Initially, we looked at Fire Data</a:t>
            </a: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Wanted to observe the density of fires within seattle</a:t>
            </a: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Based on that we could have more fire departments in a certain area, hydrants, etc.</a:t>
            </a: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Heat maps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However, we wanted relate more to Seattle police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300"/>
              <a:t>Police 911 incident reports</a:t>
            </a:r>
          </a:p>
        </p:txBody>
      </p:sp>
      <p:pic>
        <p:nvPicPr>
          <p:cNvPr descr="Screen Shot 2017-10-12 at 5.51.20 PM.png" id="90" name="Shape 90"/>
          <p:cNvPicPr preferRelativeResize="0"/>
          <p:nvPr/>
        </p:nvPicPr>
        <p:blipFill rotWithShape="1">
          <a:blip r:embed="rId4">
            <a:alphaModFix/>
          </a:blip>
          <a:srcRect b="18453" l="11100" r="6919" t="0"/>
          <a:stretch/>
        </p:blipFill>
        <p:spPr>
          <a:xfrm>
            <a:off x="6222675" y="2245400"/>
            <a:ext cx="2845123" cy="282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Cleaning up the Data: 1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229625"/>
            <a:ext cx="4852200" cy="333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en" sz="1400"/>
              <a:t>We first downloaded the file from data.seattle.gov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en" sz="1400"/>
              <a:t>Unfortunately, it had 1.5 millions rows spanning 9 years (2009-2017) of data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en" sz="1400"/>
              <a:t>It also had 10 columns which we did not need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en" sz="1400"/>
              <a:t>R statistical programming language used to deal with large datasets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en" sz="1400"/>
              <a:t>R helped us cut down the data set, cutting out 6 years of data (2009-2014) and cutting out columns, in only a few minutes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477" y="1266325"/>
            <a:ext cx="3670975" cy="28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